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e4b9295dc74fdc" /><Relationship Type="http://schemas.openxmlformats.org/officeDocument/2006/relationships/extended-properties" Target="/docProps/app.xml" Id="R0659e193a01c488f" /><Relationship Type="http://schemas.openxmlformats.org/officeDocument/2006/relationships/officeDocument" Target="/ppt/presentation.xml" Id="R7c3984a80b0541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77547fa14d401b"/>
  </p:sldMasterIdLst>
  <p:notesMasterIdLst>
    <p:notesMasterId xmlns:r="http://schemas.openxmlformats.org/officeDocument/2006/relationships" r:id="R31a0b2b8e2484d50"/>
  </p:notesMasterIdLst>
  <p:sldIdLst>
    <p:sldId xmlns:r="http://schemas.openxmlformats.org/officeDocument/2006/relationships" id="256" r:id="Rc09a37303bf4471c"/>
    <p:sldId xmlns:r="http://schemas.openxmlformats.org/officeDocument/2006/relationships" id="257" r:id="R08999b4633ac4994"/>
    <p:sldId xmlns:r="http://schemas.openxmlformats.org/officeDocument/2006/relationships" id="258" r:id="R6f731222b398471c"/>
    <p:sldId xmlns:r="http://schemas.openxmlformats.org/officeDocument/2006/relationships" id="259" r:id="Rda81f2173d7243e0"/>
    <p:sldId xmlns:r="http://schemas.openxmlformats.org/officeDocument/2006/relationships" id="260" r:id="R270a48dfb5b7490b"/>
    <p:sldId xmlns:r="http://schemas.openxmlformats.org/officeDocument/2006/relationships" id="261" r:id="R028519332f9a4da7"/>
    <p:sldId xmlns:r="http://schemas.openxmlformats.org/officeDocument/2006/relationships" id="262" r:id="R1296cd29aec24bc3"/>
    <p:sldId xmlns:r="http://schemas.openxmlformats.org/officeDocument/2006/relationships" id="263" r:id="R987fc2658f32440c"/>
    <p:sldId xmlns:r="http://schemas.openxmlformats.org/officeDocument/2006/relationships" id="264" r:id="R3239238c53c0451c"/>
    <p:sldId xmlns:r="http://schemas.openxmlformats.org/officeDocument/2006/relationships" id="265" r:id="R0495a0569b254c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fe770a5fb441ed" /><Relationship Type="http://schemas.openxmlformats.org/officeDocument/2006/relationships/slideMaster" Target="/ppt/slideMasters/slideMaster1.xml" Id="R7b77547fa14d401b" /><Relationship Type="http://schemas.openxmlformats.org/officeDocument/2006/relationships/notesMaster" Target="/ppt/notesMasters/notesMaster1.xml" Id="R31a0b2b8e2484d50" /><Relationship Type="http://schemas.openxmlformats.org/officeDocument/2006/relationships/presProps" Target="/ppt/presProps.xml" Id="Raa388cd7a2c24798" /><Relationship Type="http://schemas.openxmlformats.org/officeDocument/2006/relationships/tableStyles" Target="/ppt/tableStyles.xml" Id="R2a7e8ac1c1e44d1f" /><Relationship Type="http://schemas.openxmlformats.org/officeDocument/2006/relationships/slide" Target="/ppt/slides/slide1.xml" Id="Rc09a37303bf4471c" /><Relationship Type="http://schemas.openxmlformats.org/officeDocument/2006/relationships/slide" Target="/ppt/slides/slide2.xml" Id="R08999b4633ac4994" /><Relationship Type="http://schemas.openxmlformats.org/officeDocument/2006/relationships/slide" Target="/ppt/slides/slide3.xml" Id="R6f731222b398471c" /><Relationship Type="http://schemas.openxmlformats.org/officeDocument/2006/relationships/slide" Target="/ppt/slides/slide4.xml" Id="Rda81f2173d7243e0" /><Relationship Type="http://schemas.openxmlformats.org/officeDocument/2006/relationships/slide" Target="/ppt/slides/slide5.xml" Id="R270a48dfb5b7490b" /><Relationship Type="http://schemas.openxmlformats.org/officeDocument/2006/relationships/slide" Target="/ppt/slides/slide6.xml" Id="R028519332f9a4da7" /><Relationship Type="http://schemas.openxmlformats.org/officeDocument/2006/relationships/slide" Target="/ppt/slides/slide7.xml" Id="R1296cd29aec24bc3" /><Relationship Type="http://schemas.openxmlformats.org/officeDocument/2006/relationships/slide" Target="/ppt/slides/slide8.xml" Id="R987fc2658f32440c" /><Relationship Type="http://schemas.openxmlformats.org/officeDocument/2006/relationships/slide" Target="/ppt/slides/slide9.xml" Id="R3239238c53c0451c" /><Relationship Type="http://schemas.openxmlformats.org/officeDocument/2006/relationships/slide" Target="/ppt/slides/slide10.xml" Id="R0495a0569b254c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e40159601246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4deb0de65b4a20" /><Relationship Type="http://schemas.openxmlformats.org/officeDocument/2006/relationships/notesMaster" Target="/ppt/notesMasters/notesMaster1.xml" Id="R6055d48725654b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a3c0b2362a84da0" /><Relationship Type="http://schemas.openxmlformats.org/officeDocument/2006/relationships/notesMaster" Target="/ppt/notesMasters/notesMaster1.xml" Id="Rec6c4431d3e04f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b8f928aea548cf" /><Relationship Type="http://schemas.openxmlformats.org/officeDocument/2006/relationships/notesMaster" Target="/ppt/notesMasters/notesMaster1.xml" Id="R1488db3ff7c14f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fc7069cb85429e" /><Relationship Type="http://schemas.openxmlformats.org/officeDocument/2006/relationships/notesMaster" Target="/ppt/notesMasters/notesMaster1.xml" Id="R69d5fc8a0bdc4e6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218f13f1d642d5" /><Relationship Type="http://schemas.openxmlformats.org/officeDocument/2006/relationships/notesMaster" Target="/ppt/notesMasters/notesMaster1.xml" Id="Rfd4d1e5911084e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2dbb99793a4e32" /><Relationship Type="http://schemas.openxmlformats.org/officeDocument/2006/relationships/notesMaster" Target="/ppt/notesMasters/notesMaster1.xml" Id="Rb1c76dd370d542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8d385c45b14d56" /><Relationship Type="http://schemas.openxmlformats.org/officeDocument/2006/relationships/notesMaster" Target="/ppt/notesMasters/notesMaster1.xml" Id="R2a88d3907a1246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2bf6932c254f6e" /><Relationship Type="http://schemas.openxmlformats.org/officeDocument/2006/relationships/notesMaster" Target="/ppt/notesMasters/notesMaster1.xml" Id="Rc0d3c8801f154c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77c08ef6e540c3" /><Relationship Type="http://schemas.openxmlformats.org/officeDocument/2006/relationships/notesMaster" Target="/ppt/notesMasters/notesMaster1.xml" Id="R2ba78459448942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8f2b2abb5442b2" /><Relationship Type="http://schemas.openxmlformats.org/officeDocument/2006/relationships/notesMaster" Target="/ppt/notesMasters/notesMaster1.xml" Id="R9637c153306945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SELAS Contact Center Field Guide. This presentation summarizes the public article How a Contact Center Works. No employer-specific or client information is included.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six-stage operating chain is SELAS synthesis. Source foundation: ISO 18295-1:2017 and ICMI Operations Study Guide, The Role of the Contact Center. https://www.iso.org/standard/64739.html | https://www.icmi.com/files/Certification/StudyGuides/Operations/Operations%20-%20Module%201%20-%20Study%20Guide.pdf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conceptual diagram. No industry benchmark or staffing target is implied. Queue performance depends on arrival timing, handle-time variation, available capacity, routing, and service objectives.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six-capability model is SELAS synthesis informed by ISO 18295-1 and industry operating frameworks. It should not be presented as an external standard.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example. The scenario demonstrates operating dependencies and does not describe a specific organization or represent an industry benchmark.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SELAS perspective. This is a service-design principle, not a universal organizational rule. Organizations should account for all assigned offline work in capacity planning.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SELAS synthesis. The listed causes are examples, not exhaustive diagnostic rules. Local definitions and operating context determine how each measure should be interpreted.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context: A framework for patient access management, consensus from a Delphi panel of US health system leaders. https://pmc.ncbi.nlm.nih.gov/articles/PMC11983827/ The five-step listening loop is SELAS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Discussion prompts from the SELAS Contact Center Field Guide article How a Contact Center Works.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https://www.iso.org/standard/64739.html | https://www.icmi.com/files/Certification/StudyGuides/Operations/Operations%20-%20Module%201%20-%20Study%20Guide.pdf | https://www.ada.gov/resources/effective-communication/ | https://pmc.ncbi.nlm.nih.gov/articles/PMC8177735/ | https://pmc.ncbi.nlm.nih.gov/articles/PMC5810725/ | https://pmc.ncbi.nlm.nih.gov/articles/PMC11983827/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ff3340acb84f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bf5b6c19ab4c0f" /><Relationship Type="http://schemas.openxmlformats.org/officeDocument/2006/relationships/slideLayout" Target="/ppt/slideLayouts/slideLayout1.xml" Id="Rb982ab42b4c84c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82ab42b4c84c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af6b9a23d4768" /><Relationship Type="http://schemas.openxmlformats.org/officeDocument/2006/relationships/notesSlide" Target="/ppt/notesSlides/notesSlide1.xml" Id="R46116a4db9364d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1ca0535de4869" /><Relationship Type="http://schemas.openxmlformats.org/officeDocument/2006/relationships/notesSlide" Target="/ppt/notesSlides/notesSlide2.xml" Id="R823c88d480d547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ce9e3a4734944" /><Relationship Type="http://schemas.openxmlformats.org/officeDocument/2006/relationships/notesSlide" Target="/ppt/notesSlides/notesSlide3.xml" Id="R1c973193034e4a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2755774fa4082" /><Relationship Type="http://schemas.openxmlformats.org/officeDocument/2006/relationships/notesSlide" Target="/ppt/notesSlides/notesSlide4.xml" Id="R36852c5df6fa4e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7865993194720" /><Relationship Type="http://schemas.openxmlformats.org/officeDocument/2006/relationships/notesSlide" Target="/ppt/notesSlides/notesSlide5.xml" Id="R010318978e6b44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8164b531c94953" /><Relationship Type="http://schemas.openxmlformats.org/officeDocument/2006/relationships/notesSlide" Target="/ppt/notesSlides/notesSlide6.xml" Id="R9bfdd8ad90574b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9cc52b3094ade" /><Relationship Type="http://schemas.openxmlformats.org/officeDocument/2006/relationships/notesSlide" Target="/ppt/notesSlides/notesSlide7.xml" Id="Rfce5ff82eb064a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ad839dacf3420d" /><Relationship Type="http://schemas.openxmlformats.org/officeDocument/2006/relationships/notesSlide" Target="/ppt/notesSlides/notesSlide8.xml" Id="Rbb5fc273c21645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8e32768424457" /><Relationship Type="http://schemas.openxmlformats.org/officeDocument/2006/relationships/notesSlide" Target="/ppt/notesSlides/notesSlide9.xml" Id="R6e693dc1dc5846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0dfa5156e477a" /><Relationship Type="http://schemas.openxmlformats.org/officeDocument/2006/relationships/notesSlide" Target="/ppt/notesSlides/notesSlide10.xml" Id="Raffaf0ca2dd345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AEAB4F-35F5-4B36-9B7C-967656F0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429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SELAS · CONTACT CENTER FIELD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83548E-43A9-43C8-8E1A-57ECAB29D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28750"/>
            <a:ext cx="866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37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How a Contact Center 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28608-1BAD-49D6-AD17-A94985F06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00300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 i="1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875" b="0" i="1">
                <a:solidFill>
                  <a:srgbClr val="0C4B6E"/>
                </a:solidFill>
                <a:latin typeface="Aptos"/>
                <a:ea typeface="Aptos"/>
                <a:cs typeface="Aptos"/>
              </a:rPr>
              <a:t>The contact center as an operating system for patient access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25C74-5308-497E-97B9-DEB43365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575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An executive guide to the relationships among demand, capacity, resolution, and organizational learning.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02D02-8E64-4683-9C02-5ED9D182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10629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41DA8-7344-4F86-BEB4-DB1DE103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673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PURPOSE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C9B6FF-8342-496C-9F0A-9E498094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055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Executive education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4D828B-6D9A-4229-A669-F7DEA1B4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673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PERSPECTIVE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1734F3-0ADE-46CA-A36F-3729C66E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9055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Healthcare access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ED6983-0F17-4568-B57B-14EF6F40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6673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FORMAT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F100B7-12BC-415D-AFE9-E10C39C8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9055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Companion presentation</a:t>
            </a:r>
          </a:p>
        </p:txBody>
      </p:sp>
    </p:spTree>
    <p:extLst>
      <p:ext uri="{BB962C8B-B14F-4D97-AF65-F5344CB8AC3E}">
        <p14:creationId xmlns:p14="http://schemas.microsoft.com/office/powerpoint/2010/main" val="531942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F9438AB-1683-43AA-9FF4-3BEED69A8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01 · OPERATING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9B271-3EF7-4CDB-BD57-DFA5FB0C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Patient need begins the contact-center operating chain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1E822D-1046-4566-9911-59A21FB7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Every stage shapes whether the organization provides access, completes the work, and learns from the interaction.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A0BBE-0693-4624-B7D8-DEBE105E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095335-F334-46E1-A289-57DFFCEA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67000"/>
            <a:ext cx="15621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0F5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B9E606-00EF-438D-B8D5-87150C8D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800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8A932-A6D9-4B57-A8FE-95017B26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0670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Patient need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EB31AF-69C7-4300-A1AC-4B4DB4E7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448050"/>
            <a:ext cx="1276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Information, assistance, or action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E85C1E-3E83-42FA-A835-94E129DC8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667000"/>
            <a:ext cx="15621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0C0CF8-8864-4211-8737-4FF65DBD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800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39C859-9A06-4B39-BD7A-D96CF42C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0670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8566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Contact demand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C1A98-2D41-4D57-A6EF-1AADFA30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448050"/>
            <a:ext cx="1276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One need may create several attempts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9C10FB-D0F5-45CF-946A-373EAC8C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667000"/>
            <a:ext cx="15621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02A7B-DD91-4DC2-96D6-E61DB083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800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067DD7-9A9E-4BB6-979D-22E65922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0670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74561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Channel and routing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E3B33-48E8-4C24-B5AD-B5D5B355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448050"/>
            <a:ext cx="1276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The interaction reaches a resource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940F8C-2282-4B01-8328-EDDC8EBA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667000"/>
            <a:ext cx="15621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1FD37D-5EC7-4502-8633-70DD1761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800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BA35A-0420-4DBC-BCCE-F8782150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0670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74561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Workload and capacity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A51EAB-4EF8-4194-B288-AC34CD1B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448050"/>
            <a:ext cx="1276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Work meets available skills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757E9E-B117-4D11-858D-ACA206E4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667000"/>
            <a:ext cx="15621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0E5F65-7530-408C-994D-DE2D582E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2800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8A75F2-E2AE-441F-BFAC-71C0BCAB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30670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74561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Action and outcome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DA3F5A-E870-41DA-90C5-903EDB37D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3448050"/>
            <a:ext cx="1276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Resolved, deferred, or transferred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428F733-78A8-4B5F-A981-71B9F9A0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667000"/>
            <a:ext cx="15621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5439E7-212B-4A84-B927-A044854F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2800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4D99C5-522A-4DA1-8CBF-59141429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30670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74561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Organizational insight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A6EB0E-1AD5-4187-A2A5-2D0F408E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3448050"/>
            <a:ext cx="1276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Patterns inform system improvement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07BA98-1A27-45F3-B228-357FBD92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152775"/>
            <a:ext cx="171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93E658F-A9EC-4973-A72E-4F977908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152775"/>
            <a:ext cx="171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AFFAE76-E073-4916-9DBE-F8FF1F9A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152775"/>
            <a:ext cx="171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A9BD598-1EA7-4462-B7DE-47A64E96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152775"/>
            <a:ext cx="171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D847CBB-AB34-467B-8725-F0E293EC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152775"/>
            <a:ext cx="171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D92A883-C4CF-49B2-B7C3-0AABA9DF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657725"/>
            <a:ext cx="912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4B6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0DF87D9-93FA-48C9-83A5-C4CFB4E3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5624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C9B3760-84CF-4F2E-A6DB-1CA7516A2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5624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E38F4FC-3F5D-4F79-91D7-CC81FD0A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5300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FEEDBACK LOOP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43A5858-40BC-4D5C-88E7-D012B6A8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8768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Conversation evidence returns to the organization, where leaders can validate patterns, correct source processes, and monitor whether future demand changes.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2A72765-E13B-4EE0-A648-4231E9D5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EB2E223-D653-4ED8-848F-27FAB787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CONTACT-CENTER OPERATING CHAIN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EE35BD4-D663-42E1-8F00-729F61752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3441959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92897B-8E57-4090-BFCD-8A792D04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02 · QUEUE BEHAVIOR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70941-8329-45CE-831A-E3C51759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Queues reflect the timing of demand and capacity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33F78F-3473-416A-BA07-AFFCD83F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Monthly staffing can appear sufficient while patients still wait during predictable periods of the 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82747-7751-422B-BB64-D3F6F9AEC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E9CE6-D39E-4CE3-82F8-7145B296F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ILLUSTRATIVE INTERVAL PATTERN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25B21-CFAF-4025-8316-67AA987A4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1462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Incoming 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EEB50C-8FBB-42EA-ACBA-F0D7624E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695700"/>
            <a:ext cx="304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6D85B5-E430-4D9F-8827-FF09E90C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429000"/>
            <a:ext cx="304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6D983-3B97-4DA9-8E75-DB9C71FA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62300"/>
            <a:ext cx="3048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52F46D-1841-4087-93AA-50936E39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714625"/>
            <a:ext cx="3048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C5857-78FA-4EDE-BB6D-B443DAF45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52750"/>
            <a:ext cx="30480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057BBB-2AB8-41F5-9B93-976F04A4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314700"/>
            <a:ext cx="304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5FE1F2-7816-4837-899D-C06C66B5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495675"/>
            <a:ext cx="30480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A9FBEF-AC98-4539-97AF-7A5B6D005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95625"/>
            <a:ext cx="3048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963349-ED28-4AD4-8335-D43020D2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667000"/>
            <a:ext cx="304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83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FF3B5A-33D9-4220-B359-E9A19643C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990850"/>
            <a:ext cx="3048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3B7891-8E34-4C6F-8003-D0CF03BC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09950"/>
            <a:ext cx="3048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FF5BB5-798A-4A46-B5B6-D6FE541D6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638550"/>
            <a:ext cx="3048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1DD367-CC34-43A8-BC04-A96AF6D50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AEEF75-20ED-4828-B8A0-E1B7DD45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1910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Time intervals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7A6473-BF71-4842-B920-D5B481DB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Available capacity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29DC29-13C9-4E9D-8D6B-24E473AB3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705350"/>
            <a:ext cx="6858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408E16-04B2-4A49-9498-65B0A77F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705350"/>
            <a:ext cx="4953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39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F9E494-5B4D-4FCF-A63A-E3E4A0A4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743450"/>
            <a:ext cx="457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Capacity available during the interval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BB835C-9F1C-488A-8B12-9C79D6DB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647950"/>
            <a:ext cx="17335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189520-FC9E-4D74-95AF-A6356995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57500"/>
            <a:ext cx="1381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EXECUTIVE IMPLICATION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DF6E79-DFA6-4492-B2FD-D352BCA8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238500"/>
            <a:ext cx="13525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6057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When demand temporarily exceeds available capacity, work waits. Daily averages do not show whether capacity was present when people needed it.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20B995-29F3-4F29-8849-EBD6F354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19750"/>
            <a:ext cx="733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 i="1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00" b="0" i="1">
                <a:solidFill>
                  <a:srgbClr val="66747D"/>
                </a:solidFill>
                <a:latin typeface="Aptos"/>
                <a:ea typeface="Aptos"/>
                <a:cs typeface="Aptos"/>
              </a:rPr>
              <a:t>Illustrative only. The chart explains timing and variation rather than a staffing benchmark.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83D2F9-3B1F-41C6-9A50-00EA7C38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0327A1-BCFA-431C-8DA8-D72A0D295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DEMAND AND CAPACITY BY INTERVAL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B4B887A-0F1E-4435-93EC-B09D8318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8594733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CD4521B-EE4B-4F03-B004-08B97DED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03 · OPERATING CAPABILITIES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92D89-A964-43F0-B529-31E2E211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Six capabilities determine whether the need is resolved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7D2C86-5C31-4D40-A37F-D4A7E51E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 weakness in one part of the system can appear as a contact-center performance problem.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8F7088-F92A-45CF-A5F6-F98B897CE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08A50-42B9-429C-9E22-87BFC667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876550"/>
            <a:ext cx="2324100" cy="2324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ACE35-B198-491B-90F4-A61AFB79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476625"/>
            <a:ext cx="1676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PATIENT</a:t>
            </a:r>
          </a:p>
          <a:p xmlns:a="http://schemas.openxmlformats.org/drawingml/2006/main">
            <a:pPr algn="ctr">
              <a:defRPr sz="17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REQUEST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4EFE9E-D118-447B-9196-B5D8502A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24125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7883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0FC9F1-9895-4FF4-99C5-A7A9CF976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57475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Demand and access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EDC86E-D2F1-4651-B24F-00EC8903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1942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Why people contact the organization and which barriers they face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E0E778-15F3-47A9-836C-B47B52E2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9100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7883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50658C-0CB5-4B8D-9F95-C7D78976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3243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Workforce and capacity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564F45-3E74-4F51-BAF1-8251F3CE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863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People with the right skills at the times work arrives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3CE688-42B6-4707-9B0E-DE4A22D56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524125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C7FBB-EB5B-42AF-AED1-39D45E9F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657475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Process and authority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7BC4CD-23B3-4CB7-BC81-F90FEF294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01942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Clear work design and the ability to complete appropriate actions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A5040-84A3-4320-AA2B-5FBA7268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19100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AB13AD-9B1A-4054-94AF-2BEEA3FA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3243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Knowledge and skills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D1AC9E-E78B-4635-BF48-8D88EFC3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6863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Accurate information and the judgment to apply it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87D0B9-09F3-455A-A699-305CA0F3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381625"/>
            <a:ext cx="238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8C44D8-E13B-41C0-B172-A5B44AA9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514975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Technology and data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8D2BC2-0686-4BC8-AA0A-BF0EF19F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87692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Routing, system access, records, measurement, and integration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B5E445-A6CA-487B-9554-990AD384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381625"/>
            <a:ext cx="238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536807-B65F-468E-9FB3-C517DCF28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514975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Organizational partners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29CCB2-A8BE-4483-B5CF-B13868F4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87692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The functions required to complete the patient's request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75C40A-EC37-4B82-9397-A7266B0CE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237C82-CAE1-4D69-94E3-EB90D355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INTEGRATED OPERATING CAPABILITIES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589731-7861-4AC9-8ED1-2E625C62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5532798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1384157-3C40-4971-A6EF-66FEE439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04 · HEALTHCARE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A28F25-D710-498D-83E9-EE5CE322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 scheduling request can cross the entire organization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98662C-D361-49DD-9CC5-422F4688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The same patient need can produce one resolution or several contacts, depending on the surrounding system.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95B4C5-5BBA-4CB8-98B9-408DB58B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CB73C4-F69B-48A8-AF2F-9583141F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2410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ILLUSTRATIVE SCENARIO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455EC3-4D11-4C99-8962-2018EF79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90800"/>
            <a:ext cx="1038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 patient receives a referral and contacts the health system to schedule a specialist appointment.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A50990-B63A-4671-B3EE-A2958116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908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RESOLVED DURING THE INTERACTION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0B88A-1CEA-4816-A5D3-83C8E999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4725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01C57A-1BE9-459B-9A89-ECEBA228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53A6A1-6C0D-4560-91AA-AE5B0518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195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Correct queue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A403BC-5B96-44FB-9BCA-447650AC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3337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4725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79A3A8-67FE-46CE-9C02-E2EF6B778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4290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364664-5BC8-45CD-AE4E-944C61DB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6195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Referral visible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6EF517-85AD-462F-B935-8D019900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3337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4725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4A0EE7-CD95-4022-9668-D934DADE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4290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8FC3FF-444E-4E85-8EB4-A0A46577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6195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Rules and access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919F2-27C7-4C92-BFCF-B9DA48A6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337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EC"/>
          </a:solidFill>
          <a:ln xmlns:a="http://schemas.openxmlformats.org/drawingml/2006/main" w="9525">
            <a:solidFill>
              <a:srgbClr val="24725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8F48E8-F950-40AE-8EFD-3FF50DDB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4290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9D3B15-E386-482A-9041-E818CD36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6195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2197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Appointment scheduled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B8F33-0BA2-4A89-9E65-34950881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4861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44F2D0-E8DE-417F-AAFA-9E7D2F480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4861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427FD7-F6C5-4300-9617-8AD67B19E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4861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9B3C2C-0E66-483C-9CD3-5509D863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371850"/>
            <a:ext cx="1257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4725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47251"/>
                </a:solidFill>
                <a:latin typeface="Aptos"/>
                <a:ea typeface="Aptos"/>
                <a:cs typeface="Aptos"/>
              </a:rPr>
              <a:t>One contact · one completed need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4952F1-E44A-4721-ACB9-644FC98A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67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RESOLUTION DEFERRED ACROSS FUNCTIONS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617B53-A7C2-4D17-B8AB-234DB2DB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64A32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D41E8A-EAA2-428E-B075-35D1F2EA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149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157128-40C3-4C86-9218-7E75787E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054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General queue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9F1671-BD7F-427E-91F2-1E1FC08F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8196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64A32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9F3643-03DB-4F22-90C9-515B95FA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9149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613370-CCD3-40EC-9BD2-5EDA1842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1054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Referral incomplete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CFE045-AE12-4253-9015-5D1A7647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8196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64A32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6A2D914-1349-4262-AE69-7BEF268B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9149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48D81B5-58A0-47D7-BDDF-4E1A895D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1054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Transfer and follow-up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6EB0BED-B8D1-4A75-8FF3-85E163FF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19650"/>
            <a:ext cx="1866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EAE6"/>
          </a:solidFill>
          <a:ln xmlns:a="http://schemas.openxmlformats.org/drawingml/2006/main" w="9525">
            <a:solidFill>
              <a:srgbClr val="A64A32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4EC8CDC-1DDB-4523-A657-3A718D994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14900"/>
            <a:ext cx="247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3155131-78E1-4A5E-BCFC-BC241C4B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105400"/>
            <a:ext cx="160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8891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Patient contacts again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1A45F9E-3CC0-4193-9981-66BE27BE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9720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EC5A5CC-22A6-44DD-A894-7708BC39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9720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7EC1AA1-4320-414F-BC6C-2AC63C28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9720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CEFF090-0386-4E1C-93F7-1A98A577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4857750"/>
            <a:ext cx="1257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64A32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A64A32"/>
                </a:solidFill>
                <a:latin typeface="Aptos"/>
                <a:ea typeface="Aptos"/>
                <a:cs typeface="Aptos"/>
              </a:rPr>
              <a:t>More volume · more work · delayed access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29AF4CB-0657-41C9-A48E-85455ECC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309A9E6-4E2F-46C4-8CC4-FDA33FE3D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SPECIALIST REFERRAL EXAMPLE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F126AAC-4B6A-4F0F-954B-0123928A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9116927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A27B92-3FE8-4E13-A689-23933351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05 · WORK DESIGN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F24A2-C7EE-46C7-835F-22239847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Work placement affects contact-center availability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65DF8-49E2-4230-ABEA-3B5C60C9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Every activity consumes capacity somewhere. Leaders should decide deliberately where work belongs.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2357D-6056-4877-88DB-D8B12A75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772E28-F886-40D6-B0E7-A501AFE0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22479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0F5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555707-DFBF-456F-B8D9-C1A64D1C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8194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D778C2-42D5-4C4A-AAC5-EDE18131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1962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Current interaction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B79EA3-A285-42BC-98F0-400B6E231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467100"/>
            <a:ext cx="19621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Work needed to address the patient while the contact remains active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DC9B8F-6A78-4B42-A70E-681EA5BC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686050"/>
            <a:ext cx="22479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A876D-8AC3-44F9-84D6-177781E6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8194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EA224B-5B10-4C82-B872-731690B61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086100"/>
            <a:ext cx="1962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Contact follow-up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B2A95-0100-443D-80C0-F2AEB41AF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67100"/>
            <a:ext cx="19621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Deferred work created by the interaction and required for completion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D17008-ECAD-48FE-BDC7-B6037881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686050"/>
            <a:ext cx="22479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76DD0-0E20-43CA-ADD5-B7909170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28194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9C0B6E-23C8-41F9-AF48-B1AE8102D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3086100"/>
            <a:ext cx="1962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3924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Assigned administration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C17B5A-8BD1-46EE-A3BF-8E6577EE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3467100"/>
            <a:ext cx="19621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Processing placed in the center for organizational convenience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A85E2A-B0AA-4695-A0F5-03B46722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686050"/>
            <a:ext cx="22479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B2D424-EDC5-460E-8246-E384BAF67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28194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DD74EA-B385-44B0-ACD2-0E8D3AE67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086100"/>
            <a:ext cx="1962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Specialized work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CC15F6-D117-4C3D-B79C-A4244A73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467100"/>
            <a:ext cx="19621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Activities requiring another operational or clinical capability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BE7F6E-1AD1-468E-912E-F1D75B4C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13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78839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F2AD47-1119-4A0E-A0B1-D1B0BD32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86375"/>
            <a:ext cx="361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MORE DIRECTLY CONNECTED TO LIVE AVAILABILITY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A29A3F-63B9-45CE-A007-A63F68A4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86375"/>
            <a:ext cx="361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REQUIRES A DELIBERATE OWNERSHIP DECISION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C1198F-4739-44A7-9D3A-3DB75A5F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01346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13D4E2-AC74-440F-B67A-2EB04CB40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838825"/>
            <a:ext cx="9753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3333"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SELAS perspective: Contact centers should accept the work required to fulfill their service promise. They should not become the default home for unrelated work.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BC95BA-89BD-4999-B4DC-DC81CB61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AC3BBD-B38C-49B0-80C5-150176B88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AVAILABILITY AND WORK PLACEMENT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95259A-DF77-4D55-BC0E-99CB4F4C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7885699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BF6BC8E-7AB9-4AE1-905E-E1CB0F38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06 · METRIC INTERPRETATION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1A9240-0720-4770-AA92-13EA7D41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The same metric can have several causes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32E98-2CAE-4AF5-808F-EDA095C5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Operating measures describe what happened. Leaders still need to identify why it happened.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504C3-6C8D-4697-AB0F-2FD41E63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BC0FE-70E5-46E6-A997-3D623097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81250"/>
            <a:ext cx="2190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2826C-6BEE-4B77-8A89-BFB57FBC0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47925"/>
            <a:ext cx="1924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WHAT YOU SEE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43FE0F-1C32-4F40-878A-AF125115F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381250"/>
            <a:ext cx="4343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D1D1EE-A034-4869-8D28-7AC15453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447925"/>
            <a:ext cx="407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POSSIBLE CAUSES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DAC5F7-6B96-45B7-AAC7-693D23AC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381250"/>
            <a:ext cx="32194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4B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918368-3A67-453E-9F71-EABB1A12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47925"/>
            <a:ext cx="295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READ ALONGSIDE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93A370-6872-4E66-BFAE-2E9DC2A1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81300"/>
            <a:ext cx="21907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5CF74E-4A7F-4F32-85AD-A9A7987E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95600"/>
            <a:ext cx="1924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Longer waits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EF1A7A-40EF-48EF-81A6-1C260B94C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781300"/>
            <a:ext cx="43434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C797E3-ED8D-499E-87E4-D5A159BE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895600"/>
            <a:ext cx="4076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Demand surge · schedule mismatch · absence · routing complexity · system disruption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816171-ED32-4C10-B373-AF852F90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781300"/>
            <a:ext cx="32194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19C610-E864-48CC-8479-3B9810AD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89560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Forecast error · available staff · abandonment · interval service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5E0184-A5FA-428F-8B31-9A44D4DE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21907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2144F4-0F7A-492A-8584-F1BF697E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05250"/>
            <a:ext cx="1924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Lower handle time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94C77B-AB29-4408-B10F-256C5A289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790950"/>
            <a:ext cx="43434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1A54D5-9852-4774-8F99-CE078013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905250"/>
            <a:ext cx="4076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Simpler work · process improvement · transfer behavior · incomplete resolution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B8C35A-A1EA-4A16-B6ED-637FD46B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790950"/>
            <a:ext cx="32194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13BD38-F3DD-4C89-B712-59C37E28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90525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Resolution · repeat contacts · transfers · quality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BDD6F3-2F04-403A-BC53-AA4767B0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00600"/>
            <a:ext cx="21907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35E7D1-A303-4B31-A26A-6E75771F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14900"/>
            <a:ext cx="1924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Higher volume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B4EFCD-F67B-400A-B318-ABE3CE44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800600"/>
            <a:ext cx="43434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1F10F2-6314-493E-A715-27E9DD51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914900"/>
            <a:ext cx="4076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Growth · outreach · unclear communication · digital failure · repeat attempts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C0C722-0D0E-4237-ACD3-A71B7F70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800600"/>
            <a:ext cx="32194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736304-2057-4043-964C-4639A4C7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91490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Contact reasons · unique needs · repeat rate · channel path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0C3C2E-E918-4336-8331-8DA1A5BE3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1980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7132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 metric becomes useful when leaders connect the result to the operating conditions, patient outcome, and organizational decision behind it.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57FC17-0134-476B-A164-4F65B4939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F62DC11-C420-4991-8BB8-4E7182412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MEASURES AND POSSIBLE CAUSES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8EEB020-9DAA-45FE-868B-4260A08C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2434633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F678FD4-D3D3-4444-9C9F-4A70D5AF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07 · ORGANIZATIONAL INTELLIGENCE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4764F2-565D-41ED-A9B2-A205C42F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Conversations reveal where people struggle to navigate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7C1B8-3D1F-4867-83F4-2771DBF0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Interaction data becomes useful only when the organization validates the pattern and changes the source process.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F2F1F-A08A-4E61-86E9-CC9A4BE8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FB7048-ECD1-4B2C-BA77-5AD8663A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809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AE42BD-855E-46BE-AA67-012D059C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8956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2781BC-B057-484E-8785-B1F6DBD2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162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Classify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7A0CA4-76CB-4F94-9AD1-23943B4A6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43300"/>
            <a:ext cx="1524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Describe why people contacted the organization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259260-E18B-4397-BFAA-EA69C470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762250"/>
            <a:ext cx="1809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AEE905-3C74-4B2C-8077-E038BD96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28956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8FA98D-362F-44AD-850D-B0197E00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162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Find patterns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72081-0E9A-4070-91E6-AE31DBB7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543300"/>
            <a:ext cx="1524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Identify recurring friction and unmet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E828D6-683F-4909-B960-62491638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762250"/>
            <a:ext cx="1809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8D67D8-1170-493B-A61D-32CD7900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8956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2FB49D-D5F5-4F2D-B3B5-FC96B9D9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162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Validate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5393F-6168-4F7E-8F5D-56D41AAF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543300"/>
            <a:ext cx="1524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Compare conversations with other evidence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F29A93-CBFC-4D87-BDD6-893A8E30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762250"/>
            <a:ext cx="1809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6BFD17-5AC0-42D5-A325-DBA9A608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8956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EA40E3-81DF-460F-BD8C-C7BF4BEC6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162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9297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Assign ownership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67E11A-B8BC-474D-9806-A4DC93CE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543300"/>
            <a:ext cx="1524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Connect the issue with leaders who can act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D0E62E-6B68-4286-8A4E-65EB1AED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762250"/>
            <a:ext cx="1809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0F5"/>
          </a:solidFill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78FAF9-B6A4-4A30-A5EB-47A50C73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8956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30A2CE-A8DB-4B05-8D49-96BCD6302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162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4703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Improve and monitor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F8B5F2-7DEB-4B3C-86C7-12B35D8C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543300"/>
            <a:ext cx="1524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Change the source process and test the result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76C553-CD5F-40AB-8A6C-4CF8D0D5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2225" y="333375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2BB2EC-592D-4616-845C-B1CDDFD4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33375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A7D75F-0DC0-4170-A5FB-1CAF2A76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333375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59FAAF-D688-42A4-9C6A-C707C081A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33375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300E34-4D57-4FA7-8CE8-AC873549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10150"/>
            <a:ext cx="10287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4CF2255-F585-4E24-84B9-AB7309E1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435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Important limitation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6AC1E5D-7DF1-48EC-B2C0-4FFDEB54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095875"/>
            <a:ext cx="8172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Contact-center data reflects people who reached a measured channel. It may omit those who could not access the channel, abandoned unidentified, used another path, or gave up.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FD04138-687F-4CCE-9031-53E3162E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A88DCB0-8ACF-4606-8E23-3A25ABE2D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CONVERSATION EVIDENCE AND IMPROVEMENT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E1F91A3-E4E3-478C-8458-1F83F5C9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730263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E5854D-77D0-4887-AD53-E64B518C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08 · LEADERSHIP 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EB6A2-BD64-47F1-B848-9D616080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Questions for executives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DC3891-BCD1-4907-B25A-777DF574C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The strongest questions cross organizational boundaries and connect operating results with patient outcomes.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EDAC7-0429-4BA2-B354-74E50886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19FBE-B80A-43FB-8651-8D9F5502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01F56-B666-4BD2-ADA0-EDC44BDE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4315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What patient needs generate the most demand, and which functions influence that demand?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5DFF9-B8CD-417E-B7FE-254BA28B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9560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269D62-0C29-417C-A76A-ECE321B6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2420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899F9-D06E-4E16-83FF-D96A990C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08610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Do we measure successful resolution or mainly activity and speed?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24FDD4-F9B2-4B44-B6E3-F3DEB7F3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3855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8E792B-11EF-4A32-B2A0-826C49AB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6715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E2729B-87FC-4E61-8EC7-8FD0EEF6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2905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Which contacts require transfers, callbacks, or repeat attempts, and why?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368517-82D7-479E-9F64-94694730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8150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2B6F43-C4CF-494C-8A12-A146BF05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1010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6770AE-8CAB-4A85-8A41-CCA1EDF43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57200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What work prevents employees from remaining available for new patient needs?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D794A1-1149-4215-AF5E-B710427B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2445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6AD929-8B1C-4655-9B62-AFFF6D09F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53050"/>
            <a:ext cx="47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335B04-1E25-404D-9550-5D41A0101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31495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How does conversation evidence reach the leaders who can correct the source problem?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CECD7-4C2F-4077-9AFB-4320E2DC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7ED64-ED06-4C5A-A1CF-7AB305C5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EXECUTIVE DISCUSSION GUIDE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BE148B-E08F-44EE-9FA4-D275C984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3181697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48D584-9DB3-44C3-9F66-370D40F10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09 · CONTINUE THE FIELD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35ED6-FFD0-4E22-A80A-4795FF72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0782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0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2775" b="0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The next concepts deepen the operating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A47D3-D91E-46EF-9E00-85F77130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Readers can follow the recommended sequence or choose the path most relevant to their decisions.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09E60-4D7C-4A72-8357-AC5A3F3E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93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21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B8E1FB-D68F-4A17-88FE-65111876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2887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78839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0493B-67B8-41CE-9458-9B32ECF38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B78839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B78839"/>
                </a:solidFill>
                <a:latin typeface="Aptos"/>
                <a:ea typeface="Aptos"/>
                <a:cs typeface="Aptos"/>
              </a:rPr>
              <a:t>RECOMMENDED NEXT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D2F44-A447-4BA9-917A-42AA32BE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2892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From Patient Need to Contact Demand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2DDAF-211E-4910-B77B-AF219A6E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718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Why one underlying need may generate several interactions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A78BD-3CDA-4F48-95F7-EC1E18C6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42887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6187E3-12EC-4752-A9FD-CB3DE84F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58127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ACCESS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71249-F747-4D09-A3B6-F73C111A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82892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Queues and Waiting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0FB419-7A90-480A-8FB5-1862A2BF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1718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Why timing, variation, and capacity shape responsiveness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C82BA-0098-4343-BF9F-9D457BEF8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8142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C3ECFA-5957-414B-A27F-575EABB9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338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SERVICE DESIGN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88C21C-20B2-4F65-89EB-BCB3BAA9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Contact Types, Channels, and Work Mix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472F8-0D6B-4C49-BCB8-954C94BA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How channel and work choices affect the operating model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9E44B9-DF94-4212-A3D2-074A772B3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78142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D9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A10475-5C48-4862-AEC2-0CE2F616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9338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1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CAPACITY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B4818A-72A4-43B9-9558-2C2F57359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18147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12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7212A"/>
                </a:solidFill>
                <a:latin typeface="Aptos"/>
                <a:ea typeface="Aptos"/>
                <a:cs typeface="Aptos"/>
              </a:rPr>
              <a:t>Translating Demand into Workload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F2E312-BCE2-4962-977E-2F4845F5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52437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How volume, handle time, mix, and timing become required work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10ADCC-C2A9-44F3-9500-229CE057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86375"/>
            <a:ext cx="101727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400B83-E76F-4F6E-A6C3-60FFF815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29250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0C4B6E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0C4B6E"/>
                </a:solidFill>
                <a:latin typeface="Aptos"/>
                <a:ea typeface="Aptos"/>
                <a:cs typeface="Aptos"/>
              </a:rPr>
              <a:t>Sources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E40B7F-5A1E-4AD6-8CC2-5388B4F8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381625"/>
            <a:ext cx="883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ISO 18295-1:2017 · ICMI Operations Study Guide · US Department of Justice effective-communication guidance · Peer-reviewed research on healthcare telephone access · US health-system patient-access consensus framework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0934B2-1D4E-45DD-9F6E-D33538E7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38900"/>
            <a:ext cx="1078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D9D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96CBD1-2330-4104-B117-2A607C21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SOURCES AND RELATED ENTRIES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DA28BA-CBE2-4ABF-8AD1-816192EA7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15100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66747D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66747D"/>
                </a:solidFill>
                <a:latin typeface="Aptos"/>
                <a:ea typeface="Aptos"/>
                <a:cs typeface="Apto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9543436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2026-10-07T16:29:33.9500000Z</dcterms:created>
  <dcterms:modified xsi:type="dcterms:W3CDTF">2026-10-07T16:29:33.9500000Z</dcterms:modified>
</coreProperties>
</file>