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40fe90fc1442de" /><Relationship Type="http://schemas.openxmlformats.org/officeDocument/2006/relationships/extended-properties" Target="/docProps/app.xml" Id="R0624cb8994a449ae" /><Relationship Type="http://schemas.openxmlformats.org/officeDocument/2006/relationships/officeDocument" Target="/ppt/presentation.xml" Id="R210841848d8442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daeff575884810"/>
  </p:sldMasterIdLst>
  <p:notesMasterIdLst>
    <p:notesMasterId xmlns:r="http://schemas.openxmlformats.org/officeDocument/2006/relationships" r:id="R04d5f902833f47c7"/>
  </p:notesMasterIdLst>
  <p:sldIdLst>
    <p:sldId xmlns:r="http://schemas.openxmlformats.org/officeDocument/2006/relationships" id="256" r:id="R89b0e2c966f44118"/>
    <p:sldId xmlns:r="http://schemas.openxmlformats.org/officeDocument/2006/relationships" id="257" r:id="Rd79ba81188e0462e"/>
    <p:sldId xmlns:r="http://schemas.openxmlformats.org/officeDocument/2006/relationships" id="258" r:id="R37d2f7aa61514845"/>
    <p:sldId xmlns:r="http://schemas.openxmlformats.org/officeDocument/2006/relationships" id="259" r:id="R0669e083de384d8c"/>
    <p:sldId xmlns:r="http://schemas.openxmlformats.org/officeDocument/2006/relationships" id="260" r:id="R59dc661ccb354e56"/>
    <p:sldId xmlns:r="http://schemas.openxmlformats.org/officeDocument/2006/relationships" id="261" r:id="Rb899fe2a217f4da6"/>
    <p:sldId xmlns:r="http://schemas.openxmlformats.org/officeDocument/2006/relationships" id="262" r:id="R5bef5be4de194e60"/>
    <p:sldId xmlns:r="http://schemas.openxmlformats.org/officeDocument/2006/relationships" id="263" r:id="R59ca361d32ab4aad"/>
    <p:sldId xmlns:r="http://schemas.openxmlformats.org/officeDocument/2006/relationships" id="264" r:id="Rbe1490d0768c4719"/>
    <p:sldId xmlns:r="http://schemas.openxmlformats.org/officeDocument/2006/relationships" id="265" r:id="Re29173ea516e4a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498f04e0b54202" /><Relationship Type="http://schemas.openxmlformats.org/officeDocument/2006/relationships/slideMaster" Target="/ppt/slideMasters/slideMaster1.xml" Id="R2bdaeff575884810" /><Relationship Type="http://schemas.openxmlformats.org/officeDocument/2006/relationships/notesMaster" Target="/ppt/notesMasters/notesMaster1.xml" Id="R04d5f902833f47c7" /><Relationship Type="http://schemas.openxmlformats.org/officeDocument/2006/relationships/presProps" Target="/ppt/presProps.xml" Id="R7be1d61fcde8481b" /><Relationship Type="http://schemas.openxmlformats.org/officeDocument/2006/relationships/tableStyles" Target="/ppt/tableStyles.xml" Id="R9a4a812cb3fc432c" /><Relationship Type="http://schemas.openxmlformats.org/officeDocument/2006/relationships/slide" Target="/ppt/slides/slide1.xml" Id="R89b0e2c966f44118" /><Relationship Type="http://schemas.openxmlformats.org/officeDocument/2006/relationships/slide" Target="/ppt/slides/slide2.xml" Id="Rd79ba81188e0462e" /><Relationship Type="http://schemas.openxmlformats.org/officeDocument/2006/relationships/slide" Target="/ppt/slides/slide3.xml" Id="R37d2f7aa61514845" /><Relationship Type="http://schemas.openxmlformats.org/officeDocument/2006/relationships/slide" Target="/ppt/slides/slide4.xml" Id="R0669e083de384d8c" /><Relationship Type="http://schemas.openxmlformats.org/officeDocument/2006/relationships/slide" Target="/ppt/slides/slide5.xml" Id="R59dc661ccb354e56" /><Relationship Type="http://schemas.openxmlformats.org/officeDocument/2006/relationships/slide" Target="/ppt/slides/slide6.xml" Id="Rb899fe2a217f4da6" /><Relationship Type="http://schemas.openxmlformats.org/officeDocument/2006/relationships/slide" Target="/ppt/slides/slide7.xml" Id="R5bef5be4de194e60" /><Relationship Type="http://schemas.openxmlformats.org/officeDocument/2006/relationships/slide" Target="/ppt/slides/slide8.xml" Id="R59ca361d32ab4aad" /><Relationship Type="http://schemas.openxmlformats.org/officeDocument/2006/relationships/slide" Target="/ppt/slides/slide9.xml" Id="Rbe1490d0768c4719" /><Relationship Type="http://schemas.openxmlformats.org/officeDocument/2006/relationships/slide" Target="/ppt/slides/slide10.xml" Id="Re29173ea516e4a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b20a72174347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9cdaf5cb4e4d3a" /><Relationship Type="http://schemas.openxmlformats.org/officeDocument/2006/relationships/notesMaster" Target="/ppt/notesMasters/notesMaster1.xml" Id="R43cc4b50d71a4d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1b19c1109c4ea2" /><Relationship Type="http://schemas.openxmlformats.org/officeDocument/2006/relationships/notesMaster" Target="/ppt/notesMasters/notesMaster1.xml" Id="Rbe241d3036d945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ef658f0f714cf7" /><Relationship Type="http://schemas.openxmlformats.org/officeDocument/2006/relationships/notesMaster" Target="/ppt/notesMasters/notesMaster1.xml" Id="Rd1bf4f9c0afb40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ed2ee7513041e0" /><Relationship Type="http://schemas.openxmlformats.org/officeDocument/2006/relationships/notesMaster" Target="/ppt/notesMasters/notesMaster1.xml" Id="Rabc1b936945549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dd66aaa54a45b1" /><Relationship Type="http://schemas.openxmlformats.org/officeDocument/2006/relationships/notesMaster" Target="/ppt/notesMasters/notesMaster1.xml" Id="Re6240b42fbe549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03396991a44929" /><Relationship Type="http://schemas.openxmlformats.org/officeDocument/2006/relationships/notesMaster" Target="/ppt/notesMasters/notesMaster1.xml" Id="R5afd5288c10349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ca6ccc1489423b" /><Relationship Type="http://schemas.openxmlformats.org/officeDocument/2006/relationships/notesMaster" Target="/ppt/notesMasters/notesMaster1.xml" Id="R6e657d6f2f9742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b38cf29e8641e5" /><Relationship Type="http://schemas.openxmlformats.org/officeDocument/2006/relationships/notesMaster" Target="/ppt/notesMasters/notesMaster1.xml" Id="R92a26b1a3aaf47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523bbb3075440f" /><Relationship Type="http://schemas.openxmlformats.org/officeDocument/2006/relationships/notesMaster" Target="/ppt/notesMasters/notesMaster1.xml" Id="R310c0ca688b243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27cb766c3b427e" /><Relationship Type="http://schemas.openxmlformats.org/officeDocument/2006/relationships/notesMaster" Target="/ppt/notesMasters/notesMaster1.xml" Id="R35e1e3bbde0b42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Public-safe SELAS Field Guide companion. All calculations are illustrative and use no employer or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NICE AHT glossary and ICMI Metrics of Contact Center Productivity. https://www.nice.com/glossary/what-is-contact-center-average-handle-time-aht | https://www.icmi.com/resources/2019/the-metrics-of-contact-center-productivity Local definitions may differ.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calculation. Components and handling rules must match the local platform definition.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assumptions, not benchmarks. Workload equals 100,000 contacts times 30 seconds divided by 3,600 seconds per hour. Capacity value uses an illustrative $30 productive-hour assumption.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SELAS interpretation. The realized financial effect depends on local staffing thresholds, service objectives, overtime, outsourcing, attrition, hiring decisions, and the period evaluated.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SELAS synthesis based on conventional AHT components and operating practice. The drivers are diagnostic categories, not an exhaustive causal model.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example. It does not describe a specific organization and contains no employer or client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Research on retrials supports considering whether unsatisfactory resolution creates future contacts: https://pubsonline.informs.org/doi/10.1287/msom.2021.0976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prompts from the SELAS Contact Center Field Guide article Average Handle Time.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https://www.nice.com/glossary/what-is-contact-center-average-handle-time-aht | https://www.icmi.com/resources/2019/the-metrics-of-contact-center-productivity | https://pubsonline.informs.org/doi/10.1287/msom.2021.0976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72f76006864b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4bc13185b54056" /><Relationship Type="http://schemas.openxmlformats.org/officeDocument/2006/relationships/slideLayout" Target="/ppt/slideLayouts/slideLayout1.xml" Id="Rb8bb265b463046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bb265b463046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adb7da9584d1b" /><Relationship Type="http://schemas.openxmlformats.org/officeDocument/2006/relationships/notesSlide" Target="/ppt/notesSlides/notesSlide1.xml" Id="R62556d1b29244b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b6ff23869d4762" /><Relationship Type="http://schemas.openxmlformats.org/officeDocument/2006/relationships/notesSlide" Target="/ppt/notesSlides/notesSlide2.xml" Id="Rca286e52c01f47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413b1db2814a26" /><Relationship Type="http://schemas.openxmlformats.org/officeDocument/2006/relationships/notesSlide" Target="/ppt/notesSlides/notesSlide3.xml" Id="Raf9898e6ec104b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524d539edb4e35" /><Relationship Type="http://schemas.openxmlformats.org/officeDocument/2006/relationships/notesSlide" Target="/ppt/notesSlides/notesSlide4.xml" Id="R51c2bcafba3448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3db5fb0c34918" /><Relationship Type="http://schemas.openxmlformats.org/officeDocument/2006/relationships/notesSlide" Target="/ppt/notesSlides/notesSlide5.xml" Id="Raa9ff3bdcae64d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d5313b1b764f6c" /><Relationship Type="http://schemas.openxmlformats.org/officeDocument/2006/relationships/notesSlide" Target="/ppt/notesSlides/notesSlide6.xml" Id="Rffd5dba9366844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f3d0d196c4b1d" /><Relationship Type="http://schemas.openxmlformats.org/officeDocument/2006/relationships/notesSlide" Target="/ppt/notesSlides/notesSlide7.xml" Id="R6153e92491c149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168db7e4744de8" /><Relationship Type="http://schemas.openxmlformats.org/officeDocument/2006/relationships/notesSlide" Target="/ppt/notesSlides/notesSlide8.xml" Id="R99cd9247e5844d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ca146a15341d8" /><Relationship Type="http://schemas.openxmlformats.org/officeDocument/2006/relationships/notesSlide" Target="/ppt/notesSlides/notesSlide9.xml" Id="Rbf79a5cf07df40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ed3b9527443f7" /><Relationship Type="http://schemas.openxmlformats.org/officeDocument/2006/relationships/notesSlide" Target="/ppt/notesSlides/notesSlide10.xml" Id="Rc63941bd398a42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395FE-3119-42FE-80F8-7EB89F42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429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SELAS · CONTACT CENTER FIELD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CFCCFB-8B40-4FFA-B698-B64F4872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838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37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Average Handle Time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9AE0F-B9C9-4AE0-BB28-0EEF40D8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00300"/>
            <a:ext cx="885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1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875" b="0" i="1">
                <a:solidFill>
                  <a:srgbClr val="0C4B6E"/>
                </a:solidFill>
                <a:latin typeface="Aptos"/>
                <a:ea typeface="Aptos"/>
                <a:cs typeface="Aptos"/>
              </a:rPr>
              <a:t>Workload, capacity, and the danger of optimizing time alone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BCA18-3B50-4696-AABA-922BA5B2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575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An executive guide to what AHT measures, what changes it, and how to use it responsibly.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6AC3DD-C4A6-44C0-9976-5560F6F55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10629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7E20E9-7A60-4569-AF25-36A018AE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673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PURPOSE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816224-699B-4A2B-A21F-057D17D8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055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Executive education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16A66-A62A-42A1-9552-E2479814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673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PERSPECTIVE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561D33-5D80-4B9D-BA03-D0F3721A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90550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Healthcare operations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EB5F7-7038-43F4-B53A-4AFA8B5C7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6673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MODEL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3CCA4-2384-43B7-BFCE-001992CC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0550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Illustrative assumptions</a:t>
            </a:r>
          </a:p>
        </p:txBody>
      </p:sp>
    </p:spTree>
    <p:extLst>
      <p:ext uri="{BB962C8B-B14F-4D97-AF65-F5344CB8AC3E}">
        <p14:creationId xmlns:p14="http://schemas.microsoft.com/office/powerpoint/2010/main" val="7393038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DA194D-AB65-4F97-A433-B972BA86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01 · DEFINITION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97C31-4176-4F06-929A-8DB26C4C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AHT estimates average employee handling effort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1C5804-47E7-4DF5-ABB4-BF4D7CCA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For voice, a common definition includes talk, hold, and after-contact work for handled interactions.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14EF1-E000-4672-AADB-293E8D98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E44FC-23E4-4613-B5B3-272A5FBF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107442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03642-4E17-470C-8DFA-8605C2F3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62250"/>
            <a:ext cx="1524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AHT  =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DE6D24-DA66-4414-A8B2-2D1B10E0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667000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talk time + hold time + after-contact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B1AA4-38B9-44BA-A33D-C8BF5912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105150"/>
            <a:ext cx="552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7212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6A7499-54A1-45D6-AFC1-62129F9F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190875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handled contacts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F9200-5A56-418C-8DE9-55C2E5BB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43350"/>
            <a:ext cx="2324100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ED2C65-7AC1-43C2-8508-90C39912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76700"/>
            <a:ext cx="2019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E7D39D-48C7-4550-862D-8875635BC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43400"/>
            <a:ext cx="2019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Talk time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CE68C-AE43-46E5-80D1-DA0FD858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81550"/>
            <a:ext cx="2019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Conversation with the patient or customer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82F7CC-D2CF-434C-AA27-0850ABE2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943350"/>
            <a:ext cx="2324100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87056D-65E8-4B97-A564-F419DF47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76700"/>
            <a:ext cx="2019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AD254-532B-47C2-84CB-95FDDA8B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43400"/>
            <a:ext cx="2019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Hold 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08EE9-496C-4C68-BC67-1AD1C8ED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781550"/>
            <a:ext cx="2019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Time the interaction remains connected while work continues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860866-41D2-4174-9B42-43BF6C82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43350"/>
            <a:ext cx="2324100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C00790-A127-4EBB-891B-B69C56F8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76700"/>
            <a:ext cx="2019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8AFE11-D6FE-4F24-AE8E-BF95E3C7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43400"/>
            <a:ext cx="2019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After-contact work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BB34ED-F9A0-4E19-B763-0CEBE057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81550"/>
            <a:ext cx="2019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Documentation or activity completed after the conversation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D7CBE8-95AD-4FCD-931E-2571A362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43350"/>
            <a:ext cx="2324100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0F5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42A871-88C4-4512-9EB7-627CDF8E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076700"/>
            <a:ext cx="2019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372BE8-A030-49DA-BB62-BE3A63B0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43400"/>
            <a:ext cx="2019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Local definition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56D8DB-3A99-4792-8FEA-FF888E71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781550"/>
            <a:ext cx="2019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Rules for consults, conferences, transfers, and digital work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836AF0-2BD8-4332-971D-5E3325BF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BB7AA5-C2EA-4506-A626-51108F161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AHT DEFINITION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096806-F97A-4BFB-9D45-4F766081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3116752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99C3ECC-0B29-43E5-BAC4-0394A2424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02 · BASIC CALCULATION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55608-1C74-4C0D-AA08-3A9DE68C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The arithmetic is simple; the interpretation is not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A75D7C-B41F-418F-BA1B-4D601182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An average of time components does not establish whether the interaction was complete, accurate, or appropriate.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CA008-2973-409B-9B74-48683E58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61F035-409A-4555-A54F-AFF8D0B2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2000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3E23D-110E-47E9-AB8E-D7E41502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5750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TALK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9FEB4-C973-4802-8207-8F95DB7C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5,000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DBFFE1-75D4-427B-91ED-6B8B20CB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30956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518FEE-0505-422C-BBC8-57FBFE85B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667000"/>
            <a:ext cx="2000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D4CAA1-8C38-4F60-A362-984BFCEF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85750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HOLD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EBA9A-641B-4D1B-B3F3-E688904D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23850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500 min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08BD61-9C53-4330-9F0D-F6D65451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30956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07D7C9-8603-467E-A16B-7E311F55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667000"/>
            <a:ext cx="2000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B5C3BD-4BC5-4667-A4DC-328D00C4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85750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AFTER CONTACT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0EADE-AE13-490E-927B-5947D1E3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23850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1,000 min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CAB07-75AF-4668-B838-00FC66DF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0956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697163-3225-41D9-B8B1-1621345C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667000"/>
            <a:ext cx="2000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BA2801-7195-4717-89C0-24DD0377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85750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HANDLED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2CCF4E-EC51-4E16-BC2B-21A1ABC8C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3850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1,000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20D80-BF8B-4CC8-B8FE-75C22952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9144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55B7EF-F402-4972-B3EC-AA97E8F2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(5,000 + 500 + 1,000) ÷ 1,000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246A04-C784-43AE-96D5-979B36B8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59105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25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6 min 30 sec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2C63BE-4238-4F70-BEB2-B473181B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667000"/>
            <a:ext cx="1323975" cy="251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5852B1-D584-49D7-9353-04FC954A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857500"/>
            <a:ext cx="1028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DOES NOT SHOW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B33757-1D15-41B0-9854-B3934F05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3238500"/>
            <a:ext cx="10287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Resolution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Accuracy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Patient effort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Repeat demand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E29DD4-AE30-457F-A6D6-97606A51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38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 i="1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00" b="0" i="1">
                <a:solidFill>
                  <a:srgbClr val="66747D"/>
                </a:solidFill>
                <a:latin typeface="Aptos"/>
                <a:ea typeface="Aptos"/>
                <a:cs typeface="Aptos"/>
              </a:rPr>
              <a:t>Illustrative example only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AF5436-07F4-41F3-9BAF-5F2E306F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B3DA3F-73B4-481F-90A0-4AA16E79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VOICE AHT CALCULATION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9753EC-2B3C-46AA-BA98-AF9B0375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4563189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92DA727-D88C-4219-A9C5-9B813158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03 · WORKLOAD SENSITIVITY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10724-04A3-4289-AFF5-0EEF455B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Thirty additional seconds can create 833 workload hours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AFA4F6-4F03-4FC0-B4F8-7559B310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The result represents raw monthly workload under the stated assumptions, not guaranteed expense.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99992-DF37-4A26-9954-7B597C42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F5AB3-C9F9-43D8-BF99-82F60D25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107442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3EC4F-1297-4258-AD6D-26310B2B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19375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ILLUSTRATIVE ASSUMPTIONS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2C4FE-E62F-4BE1-B55C-8FDDD395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562225"/>
            <a:ext cx="8248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100,000 handled contacts per month · +30 seconds per contact · $30 illustrative productive-hour value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0CE214-B113-4366-8C6E-602E1BD5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21526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C8A8D-ECBB-4FE6-B783-23334C42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8620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VOLUME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F48E9-5A9B-4E80-8E56-A12D7498F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38625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100,000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01E25B-DA92-47F1-A344-BB5EEE40E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10125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contacts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C851A7-C6B7-425D-963B-8DA05AB2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219575"/>
            <a:ext cx="28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AC3789-2CDF-4A62-BE2B-C6DBE601D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714750"/>
            <a:ext cx="21526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ED841-99DB-42EA-9D7D-1F1AD585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8620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CHANGE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2903C-16BE-4A3F-BE94-1358C7B0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238625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+30 sec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5AC9B5-FA80-4766-8EE8-579E5452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810125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per contact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6A4EC9-5CC6-49D3-A742-7F211854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4219575"/>
            <a:ext cx="28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B0258C-6994-452E-9CA7-4CB12A1E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714750"/>
            <a:ext cx="21526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9EB3AC-5F47-46F5-9329-0398184E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8620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WORKLOAD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4BD690-6EEC-4C50-B7A2-33C305EB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38625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833 hrs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204DD9-9705-4D96-A2E6-CF69C29B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810125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raw monthly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37D4A2-82D2-4D68-ABF5-84445878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219575"/>
            <a:ext cx="28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09E978-1995-460E-A1D8-5F922B8F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714750"/>
            <a:ext cx="21526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EBF25D-836D-4021-98A9-E18B725C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8620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CAPACITY VALUE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E3EECA-9852-4AA7-8FA8-204BD921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238625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$25,000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5406E8-6C4D-4EBD-9342-8559F31F3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810125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DCE9EF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DCE9EF"/>
                </a:solidFill>
                <a:latin typeface="Aptos"/>
                <a:ea typeface="Aptos"/>
                <a:cs typeface="Aptos"/>
              </a:rPr>
              <a:t>illustrative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FA231A-B522-4B54-AFDF-CD2903A2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876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100,000 × 30 ÷ 3,600 = 833.3 hours · 833.3 × $30 = $25,000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D88925-F214-4218-87F2-7BD9BEF3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380480-924A-4F0F-913F-1C6E0C50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ILLUSTRATIVE AHT SENSITIVITY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B1B22C-E36C-44A3-9C4B-A21DE4B44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20083585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D6E478-3CF9-445A-81E0-9CCE5672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04 · FINANCIAL INTERPRETATION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6B43A-2BAB-4AD5-928E-A926B0E9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Potential capacity and realized expense are different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AC922-1E01-46A0-90C9-7043E71C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 workload change creates operating options. Financial impact requires a corresponding staffing or spending decision.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FFE57-726C-4188-A5BE-497E31E1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EF578A-1DFE-41E3-84F4-7BF0CB07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47675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0F5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677F6-6A3C-4DDF-B7B2-728FD8F3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575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WORKLOAD AND CAPACITY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D63E50-6A2F-46CD-9317-2574C701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099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What changed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F17511-9548-4E93-95B2-7EB4CC72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766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Handling hours required by the work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344E3-9CD4-4B38-9B07-1F6DF5BF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005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What it can create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FA390E-3A7D-47F7-B614-508AC860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More available time, lower queue pressure, or capacity for other work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14409-6F23-42C3-A7AE-D2975209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647950"/>
            <a:ext cx="520065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9D6AE5-D8AC-4626-B845-5B8D771F7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FINANCIAL REALIZATION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4F474-39AF-4C25-A017-7ACECA24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099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Requires an action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21F2B7-17B5-4F02-AFD2-311A1F89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476625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Change overtime, outsourcing, hiring, attrition replacement, or staffing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0975B-328F-4503-8DB3-640A126A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Other valid uses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62E75-429F-4DC6-B159-36C21F8A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476750"/>
            <a:ext cx="457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Absorb growth, improve access, complete deferred work, or reduce strain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052CB7-AC2E-498C-939B-20B84D01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1074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A capacity model should never label every theoretical hour as cash savings.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911AC8-608B-4973-A2E4-3444936D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83DAAE-5E54-4FCB-A655-8430603A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CAPACITY AND FINANCIAL REALIZATION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690009-13E5-47B1-8CFA-9E2BDE31B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418781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91E757-EE63-4F4E-BE38-3EB3EDB6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05 · OPERATING DRIVERS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B59382-459B-4155-82AC-873E8E25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AHT reflects the surrounding operating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38180-AC88-46D6-A97B-2BDF0BB3E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Employee pace is only one possible influence on handling effort.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0629D-3587-4E53-81FE-8F746341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A696EE-CCC9-4C60-992C-B5E62775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25A08-D95D-4C2B-883E-4A0390AE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622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Contact mix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B6FD52-7D51-4FFA-80C6-9048975B1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524125"/>
            <a:ext cx="2495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Simple and complex work change the average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46392A-EFB8-47B8-A2CE-97BF3517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428875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034476-EC97-43C9-85D5-02F4ADCB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622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Patient circumstances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443D01-B862-4BCC-AB6B-E6D42BB62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24125"/>
            <a:ext cx="2495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Language, accessibility, emotion, and available information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D347EE-4202-4FA0-BD93-1287B53B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52825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1C974A-3A24-4390-8F99-52876C81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861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Process design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F2111D-9F55-45F6-94C7-79D58BBA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648075"/>
            <a:ext cx="2495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Approvals, verification, documentation, and ownership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690BBB-F8E0-441E-A94C-D4E26D65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552825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E9F792-8D6E-42B1-B011-65866F13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6861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Technology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DD72BB-5605-4B81-B36B-AB49B42D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648075"/>
            <a:ext cx="2495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System speed, navigation, integration, and search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BA2531-2550-4F8D-861C-555D99DA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76775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6BE2F4-9B35-41DC-BBE9-AEA600C6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Knowledge and skills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BCC4E3-36E2-48BE-B6DF-500A3936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772025"/>
            <a:ext cx="2495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Accuracy, training, proficiency, and judgment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9DB4BB-59CA-4057-97DD-1245D40D2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676775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43E7D3-81F4-45E7-A62A-36AF1152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8101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Authority and routing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DE7988-94AD-4227-8D1E-2C2398C1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772025"/>
            <a:ext cx="2495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What employees can complete and where work travels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7C8E50-3259-42FF-9FD3-026C2FEF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08142A-5B7F-41A6-B1CD-3A901AA8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DRIVERS OF HANDLE TIME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54F5BE-9E87-466C-81C6-E41A00E4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20957129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14E2EA-7F40-4530-B592-8296BDD4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06 · HEALTHCARE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F6976E-7C9D-4167-83AC-EA59579C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 billing-queue increase may signal a broader change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CC3C70-6988-46E3-BE11-F927AEA56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Pressure to shorten interactions can hide the cause and create additional demand.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AD2B9-E6BE-4EB9-988C-07B8B009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1FE04-C59C-4506-939F-39466A9C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81250"/>
            <a:ext cx="107442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08878-92A6-4C61-9274-A310BBC4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17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Observed result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766FF-DCEA-4C3F-BC3A-662F0D38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05075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Average handle time increased in a healthcare billing queue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184291-B12A-4FEA-ABBC-E4DF0E50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POSSIBLE CAUSES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680E3-1238-46BC-A3F0-E86413A0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3238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16A80-71E5-4E37-B89D-F7358E70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1000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New statement format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536F3-D700-4D9F-9F82-2BB34D28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714750"/>
            <a:ext cx="3238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0F5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A05A1A-46A3-4E10-97FA-1FFF42640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81000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Failed digital payment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2CBA85-4A21-447F-ADB0-D9306516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714750"/>
            <a:ext cx="3238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77288-5962-4125-B055-0975E3CB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81000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Separate research system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1067C-C1EB-4923-970E-0940DD4E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81500"/>
            <a:ext cx="3238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32988B-F457-4566-829C-CAA117C5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7675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Policy explanation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5CCE5-9385-4AFA-8B03-15755B5B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381500"/>
            <a:ext cx="3238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413AD0-7874-4834-B613-7F377FDB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7675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New employee mix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D6C227-5522-4EC1-A103-ECAEAE13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381500"/>
            <a:ext cx="3238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DB51F7-C22B-45C7-81AF-850DE9D6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7675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Unresolved repeat contacts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B34A5B-B5EC-4D44-9AE0-DFF5E3C9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46916E-CB62-4433-94A0-5B177E7D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744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705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Faster closure can lower the metric while increasing transfers, repeat contacts, complaints, or unresolved balances.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A858F7-EA9F-4AF8-BB5A-2C2AB772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4698E1-5132-4155-AD76-65847EF4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BILLING-QUEUE DIAGNOSTIC EXAMPLE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995310-D44E-43C2-B743-7060CF0E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5664424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56A2B64-C519-4523-9F4F-693168C4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07 · BALANCED INTERPRETATION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63955-8D47-4F7B-9E15-486BE215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Lower AHT is valuable only when the system improves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F8D97-D65F-4F12-9876-407CE3124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Interpret time with measures of completion, accuracy, patient effort, and workforce sustainability.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0B27C-74AA-40DA-A4BE-E2C62E66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61321-185E-489A-BD4A-582305B7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81250"/>
            <a:ext cx="32575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C31FC-43A1-466D-AB89-B08D9EE6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57450"/>
            <a:ext cx="2971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AHT IMPROVES RESPONSIBLY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701045-0012-4424-955C-A6A4C88A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381250"/>
            <a:ext cx="32575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51F313-3E1B-417C-B4B6-C4EFD417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457450"/>
            <a:ext cx="2971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POSSIBLE HARM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B87C5-E5ED-4799-A3A0-4446E67C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81250"/>
            <a:ext cx="32575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C940A8-50D3-4517-9D78-53F29000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457450"/>
            <a:ext cx="2971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READ ALONGSIDE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A0D002-A6D7-4BAF-9EE8-ACB2F80DA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03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B1A2CD-20BE-495F-A18A-76C0EFF7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9432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9D01F-0B5C-47DF-BED3-1F659E83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956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Fewer system steps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7C63B-74C4-40DF-BBFE-D0FE344D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5280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6EAB3-A233-4DDA-BF31-888CD7A2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49567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62A585-F1CB-4636-8BE6-9167332E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44805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Better routing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041F6E-7910-49A5-9A59-0B46C531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5FCD4-943C-406C-9092-19F86800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0481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F41394-E596-4910-9CAD-3EADA94C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0005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Clearer knowledge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8CBB7-ADC9-4FBD-880D-4DDEC62A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75AA30-02E6-4C72-858C-3EDB929D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60057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2B38E5-A29F-4F99-94EF-189B067D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55295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Less duplicate work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0FD8E6-F1C3-4044-AE72-A7EFAFAB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101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C10643-4723-416B-A089-9E5E8B95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1530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EC2DE5-3623-4A7E-A9CB-488A09FA3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1054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Stronger proficiency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E027DB-ACC9-4616-AB96-BAD042CE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8003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129906-DAA1-4FBE-AFC6-D8F743DB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9432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20CF987-1E7B-4090-B96C-EFAFE23D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956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Rushed discovery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D0FEB5-89C8-44AB-8021-41A4DE4D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35280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1B391A-590A-4467-8CA4-CFFF0F8D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349567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065475E-C00E-4C81-B485-E1C2A017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44805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Premature transfer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6FBBB9D-DE47-477E-90F9-3B8373D9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052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4893BBD-7A55-4BA8-83FE-4FEFC79E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0481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39E4B09-E77E-4D58-822C-93D96BD5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0005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Incomplete records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F11CAB-D42C-4EE2-AA12-69082131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45770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2D2B36-2253-4DDD-B3C6-6A081E41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60057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9340AD7-3FAD-4314-AD88-69FC64A9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55295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Unresolved need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66D6AF6-83C4-43B1-87A5-B94F97C4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0101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A85D142-983D-46C7-93D5-390597DD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51530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5F6D222-A438-4B6D-8514-6FA6C383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1054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Pressure on employees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D6E5B34-4061-46D8-8D0A-70C894B8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8003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EB3BCD7-702D-4443-9074-FC5A5A4BB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9432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D3B50EE-8C64-490F-AC2C-75D4D6F8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956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Resolution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DFDA02F-65A8-463A-9E5D-344DD7AE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5280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0409044-B456-4378-B19D-43FB53B8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49567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6BE9CE5-DA7A-4B96-A7C1-00DD0D0A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44805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Repeat contacts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7C6F1A6-6B5F-4827-8FC6-34668B8D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9052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20E0F9C-BBB8-426C-B105-674F16F2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40481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121079C-4893-4EEF-81C7-35D162F0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0005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Transfers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1394DB3-CDBC-4169-9484-F0CD40F2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45770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B047000-B6A2-4F06-8585-89D5EBCE6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460057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9C70FE0-866E-4CB1-845C-B7D7AB8E7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55295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Quality and accuracy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72E2AE4-033A-4FCF-ACFD-C3AAFAAA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010150"/>
            <a:ext cx="3257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2ABAC41-8523-4291-B5F3-FDDCD3BB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153025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6FF006B-7EE8-4F66-8965-7877833A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105400"/>
            <a:ext cx="2647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Patient and employee effort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89BB462-B17A-4D8A-80DF-290058FE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074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The goal is appropriate handling effort that produces accurate, complete, and sustainable resolution.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055B219-3D97-4D79-86CC-E810A313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4079AA6-CE83-4630-95F9-ACF5D5A6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BALANCED AHT INTERPRETATION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17481D7-4C2B-4E2D-A516-6B632FB4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4594232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AE3642-4D88-4785-8D3D-A89D5B31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08 · LEADERSHIP 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74C693-2F56-49F1-9ED6-983C2E17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Questions for executives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09F0D-9C86-4729-A4E8-8821AC8D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AHT becomes useful when leaders examine the operating conditions and outcomes behind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DE2ED-C64E-4CC2-A450-D77B55AC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FADDCD-7DEC-4785-ACFC-33D37337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DE3079-209C-4BB6-991D-DBA420A5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431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What exact time components and contacts are included in our definition?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24BEAA-34F0-44C9-A04B-1E6FEB30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9560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1BD2DB-76F3-4C18-B5F0-9141710D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2420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3B0D1C-3DA4-4D5E-B442-BDBFC68A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08610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Has contact mix or complexity changed?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C2132B-0391-4BBA-8616-DF19878E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3855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115A5-80D2-41E7-A50B-1AD36CE99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6715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E6BA4-81E9-40B8-9E11-CDF0D047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290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Which component moved: talk, hold, or after-contact work?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F86D2-8F0A-4B13-9416-D70B8E6C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8150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624A01-3D6D-4089-8215-3FA8141D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1010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06719F-C17E-4D7C-B3EE-25D25709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57200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How do changes relate to resolution, repeats, transfers, quality, and patient effort?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3A8A61-BA29-4E9F-BDA9-AFBAD1E0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2445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D71360-1383-4774-99EC-7431016B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5305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0F5128-74A5-4D16-BA23-178A4A9A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3149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Does the business case describe workload, capacity, expense, or realized savings?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DF35A4-E9A6-4769-8CA8-FD4FA288B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D2AE2-81AE-4CAA-A863-FB4267E3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EXECUTIVE DISCUSSION GUIDE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D23047-4B83-4F8B-BEFE-CB4FCDD7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20905292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ECDF50-2999-4D51-904D-F8E50257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09 · CONTINUE THE FIELD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13213-0B09-4389-84E4-3774EC80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AHT connects workload with the broader capacity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BB19ED-299B-4E41-8A3A-8C560A0A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The next entries explain why raw workload cannot be converted directly into headcount or savings.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BA9C02-1B1D-419D-857F-7D1FC6C3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70A12-61B6-4967-9F91-93E771D7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D2654-C365-4A5D-8290-1F47840C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RECOMMENDED NEXT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340063-5BD5-4DF4-94BC-F821DB78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289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Shrinkage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F5C12C-FF6D-4404-9347-360E4CAB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718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Why paid hours do not equal available handling capacity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77EB3C-0AE2-4BCE-9720-DA58D6F9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42887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DF3D3-228C-4B1D-ABE5-B7BCFEFC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5812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CAPACITY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32BC7D-4E03-4CB7-8792-78349604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8289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Occupancy and Utilization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481D1E-63C7-4960-A5BD-D59E4167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1718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How available time is used and where resilience disappears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879ACC-7C91-43DC-8DC9-481B0EB5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8142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68DED2-D248-4F68-A054-F2673E58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338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WORKFORCE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01352B-B074-466C-8ED2-9798CD9F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Staffing Requirements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93D53C-5A12-4C6C-833A-C487C170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How workload, timing, variation, and service objectives become required capacity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E95484-7438-4F26-8BD1-28BAE45A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78142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05D251-BDF0-4989-9AA6-D4E84E2F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9338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OUTCOMES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EEB941-FBF0-4C15-A32C-B6085FF8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18147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Resolution and Repeat Contacts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39D690-45C9-49B3-8BBA-64AC9F00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52437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How completion and future demand change the interpretation of time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18FAF1-5E3F-4941-9190-56C33BC9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86375"/>
            <a:ext cx="101727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A0C48C-E8A7-40F3-B545-4976BC70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29250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Sources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5066D2-747B-47EF-A998-FC695047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381625"/>
            <a:ext cx="883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NICE AHT glossary · ICMI Metrics of Contact Center Productivity · Huang, Krishnamoorthy, and Armony on customer retrials · SELAS illustrative analysis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26602F-ECCE-417C-A4B4-A1CCCE6C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B4D088-BB2A-4CEB-8CC6-D8365BD75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SOURCES AND RELATED ENTRIES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9E17E8-E035-49FA-9255-7E79D4B4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342894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2026-10-07T17:17:53.4720000Z</dcterms:created>
  <dcterms:modified xsi:type="dcterms:W3CDTF">2026-10-07T17:17:53.4720000Z</dcterms:modified>
</coreProperties>
</file>